
<file path=[Content_Types].xml><?xml version="1.0" encoding="utf-8"?>
<Types xmlns="http://schemas.openxmlformats.org/package/2006/content-types">
  <Default Extension="emf" ContentType="image/x-emf"/>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7" r:id="rId3"/>
    <p:sldId id="258" r:id="rId4"/>
    <p:sldId id="259" r:id="rId5"/>
    <p:sldId id="260" r:id="rId6"/>
    <p:sldId id="262" r:id="rId7"/>
    <p:sldId id="263" r:id="rId8"/>
    <p:sldId id="264" r:id="rId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64683"/>
  </p:normalViewPr>
  <p:slideViewPr>
    <p:cSldViewPr snapToGrid="0" snapToObjects="1">
      <p:cViewPr varScale="1">
        <p:scale>
          <a:sx n="35" d="100"/>
          <a:sy n="35" d="100"/>
        </p:scale>
        <p:origin x="2176" y="176"/>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4.png>
</file>

<file path=ppt/media/image5.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Recent airline events have caused a lot of discussion and media reporting that flying is no longer safe, that it is dangerous, and that there is a lot of risk involved with getting on an airplane. Is this true? To verify if these claims are accurate, I looked at thirty years of data from the Aviation Safety Network, the National Highway Traffic Safety Administration, and the National Safety Council.</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As I began looking into the historical accident and fatalities numbers across both airline and automobile industries, a different story than the one being reported started to unfold.</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endParaRPr lang="en-US" dirty="0"/>
          </a:p>
        </p:txBody>
      </p:sp>
    </p:spTree>
    <p:extLst>
      <p:ext uri="{BB962C8B-B14F-4D97-AF65-F5344CB8AC3E}">
        <p14:creationId xmlns:p14="http://schemas.microsoft.com/office/powerpoint/2010/main" val="282921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dirty="0">
                <a:effectLst/>
                <a:latin typeface="+mn-lt"/>
                <a:ea typeface="+mn-ea"/>
                <a:cs typeface="+mn-cs"/>
                <a:sym typeface="Helvetica Neue"/>
              </a:rPr>
              <a:t>Covering a 30-year span from 1985 through 2014, we have three sets of airline-related data to look at here.</a:t>
            </a:r>
          </a:p>
          <a:p>
            <a:br>
              <a:rPr lang="en-US" sz="2200" dirty="0">
                <a:effectLst/>
                <a:latin typeface="+mn-lt"/>
                <a:ea typeface="+mn-ea"/>
                <a:cs typeface="+mn-cs"/>
                <a:sym typeface="Helvetica Neue"/>
              </a:rPr>
            </a:br>
            <a:r>
              <a:rPr lang="en-US" sz="2200" dirty="0">
                <a:effectLst/>
                <a:latin typeface="+mn-lt"/>
                <a:ea typeface="+mn-ea"/>
                <a:cs typeface="+mn-cs"/>
                <a:sym typeface="Helvetica Neue"/>
              </a:rPr>
              <a:t>The first one shows that the total number of airline fatalities over this thirty years has decreased by 51%. That’s a pretty remarkable number. In correlation with the fatalities number, the total number of airline incidents also decreased by 43%. Looking at the total number of fatal accidents in the airline industry there was a huge decrease from 122 down to 37, a decrease of 70%. What do these numbers mean? The data is telling us that it is actually getting </a:t>
            </a:r>
            <a:r>
              <a:rPr lang="en-US" sz="2200" i="1" dirty="0">
                <a:effectLst/>
                <a:latin typeface="+mn-lt"/>
                <a:ea typeface="+mn-ea"/>
                <a:cs typeface="+mn-cs"/>
                <a:sym typeface="Helvetica Neue"/>
              </a:rPr>
              <a:t>safer</a:t>
            </a:r>
            <a:r>
              <a:rPr lang="en-US" sz="2200" dirty="0">
                <a:effectLst/>
                <a:latin typeface="+mn-lt"/>
                <a:ea typeface="+mn-ea"/>
                <a:cs typeface="+mn-cs"/>
                <a:sym typeface="Helvetica Neue"/>
              </a:rPr>
              <a:t> to fly.</a:t>
            </a:r>
          </a:p>
          <a:p>
            <a:endParaRPr lang="en-US" dirty="0"/>
          </a:p>
        </p:txBody>
      </p:sp>
    </p:spTree>
    <p:extLst>
      <p:ext uri="{BB962C8B-B14F-4D97-AF65-F5344CB8AC3E}">
        <p14:creationId xmlns:p14="http://schemas.microsoft.com/office/powerpoint/2010/main" val="97878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dirty="0">
                <a:effectLst/>
                <a:latin typeface="+mn-lt"/>
                <a:ea typeface="+mn-ea"/>
                <a:cs typeface="+mn-cs"/>
                <a:sym typeface="Helvetica Neue"/>
              </a:rPr>
              <a:t>If the statistics are showing that it is getting safer to fly, why is there all of this recent panic? One faulty component on a new aircraft is why.</a:t>
            </a:r>
            <a:br>
              <a:rPr lang="en-US" sz="2200" dirty="0">
                <a:effectLst/>
                <a:latin typeface="+mn-lt"/>
                <a:ea typeface="+mn-ea"/>
                <a:cs typeface="+mn-cs"/>
                <a:sym typeface="Helvetica Neue"/>
              </a:rPr>
            </a:br>
            <a:endParaRPr lang="en-US" sz="2200" dirty="0">
              <a:effectLst/>
              <a:latin typeface="+mn-lt"/>
              <a:ea typeface="+mn-ea"/>
              <a:cs typeface="+mn-cs"/>
              <a:sym typeface="Helvetica Neue"/>
            </a:endParaRPr>
          </a:p>
          <a:p>
            <a:r>
              <a:rPr lang="en-US" sz="2200" dirty="0">
                <a:effectLst/>
                <a:latin typeface="+mn-lt"/>
                <a:ea typeface="+mn-ea"/>
                <a:cs typeface="+mn-cs"/>
                <a:sym typeface="Helvetica Neue"/>
              </a:rPr>
              <a:t>Let’s get into the recent events that are the primary source of this fear of flying — the deaths related to Boeing’s 737 MAX aircraft. The 346 fatalities from this particular aircraft came from two different flights less than six months apart, each from different airlines. Their common bond is the flaw in the aircraft’s hardware and software system (MCAS) — which stands for maneuvering characteristics augmentation system — that automatically control the pitch of the aircraft if it detects a stall position (for example one where the plane is climbing at a higher angle, usually in takeoff situations). The MCAS hardware and software combination was faulty, causing the 737 MAX planes to override pilot control, automatically and continuously driving the nose of the plane down, causing them to crash. Not long after the second incident of a Boeing 737 MAX aircraft, the entire fleet was grounded. The crashes of these particular aircrafts from Boeing are the primary reason for the cause of panic regarding flying and these crashes are extremely atypical of the industry at large.</a:t>
            </a:r>
          </a:p>
          <a:p>
            <a:endParaRPr lang="en-US" dirty="0"/>
          </a:p>
        </p:txBody>
      </p:sp>
    </p:spTree>
    <p:extLst>
      <p:ext uri="{BB962C8B-B14F-4D97-AF65-F5344CB8AC3E}">
        <p14:creationId xmlns:p14="http://schemas.microsoft.com/office/powerpoint/2010/main" val="31073340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From 2000 through 2014, there were an unfortunate total of nearly 580,000 fatalities from automobile and airline crashes. This is a devastating number, and it is painful to have these number be anything other than zero. Digging into the data behind these fatalities numbers, something rather interesting jumps out.</a:t>
            </a:r>
          </a:p>
          <a:p>
            <a:endParaRPr lang="en-US" dirty="0"/>
          </a:p>
        </p:txBody>
      </p:sp>
    </p:spTree>
    <p:extLst>
      <p:ext uri="{BB962C8B-B14F-4D97-AF65-F5344CB8AC3E}">
        <p14:creationId xmlns:p14="http://schemas.microsoft.com/office/powerpoint/2010/main" val="32253913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Of those total fatalities…3,109 were airline-related. That comes out to </a:t>
            </a:r>
            <a:r>
              <a:rPr lang="en-US" sz="2200" i="1" dirty="0">
                <a:effectLst/>
                <a:latin typeface="+mn-lt"/>
                <a:ea typeface="+mn-ea"/>
                <a:cs typeface="+mn-cs"/>
                <a:sym typeface="Helvetica Neue"/>
              </a:rPr>
              <a:t>half of one percent</a:t>
            </a:r>
            <a:r>
              <a:rPr lang="en-US" sz="2200" dirty="0">
                <a:effectLst/>
                <a:latin typeface="+mn-lt"/>
                <a:ea typeface="+mn-ea"/>
                <a:cs typeface="+mn-cs"/>
                <a:sym typeface="Helvetica Neue"/>
              </a:rPr>
              <a:t>. While the perception might be that flying isn’t safe, the data shows that flying is much safer than driving.</a:t>
            </a:r>
          </a:p>
          <a:p>
            <a:endParaRPr lang="en-US" dirty="0"/>
          </a:p>
        </p:txBody>
      </p:sp>
    </p:spTree>
    <p:extLst>
      <p:ext uri="{BB962C8B-B14F-4D97-AF65-F5344CB8AC3E}">
        <p14:creationId xmlns:p14="http://schemas.microsoft.com/office/powerpoint/2010/main" val="9795663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The last set of data to talk about regarding airline safety is a bit morbid, but as human beings we are prone to contemplate our own demise. That is why we tend to make decisions attempt to maximize our life expectancy. Let’s explore the odds of dying in an automobile accident versus an airplane accident.</a:t>
            </a:r>
          </a:p>
          <a:p>
            <a:endParaRPr lang="en-US" dirty="0"/>
          </a:p>
        </p:txBody>
      </p:sp>
    </p:spTree>
    <p:extLst>
      <p:ext uri="{BB962C8B-B14F-4D97-AF65-F5344CB8AC3E}">
        <p14:creationId xmlns:p14="http://schemas.microsoft.com/office/powerpoint/2010/main" val="25905371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dirty="0">
                <a:effectLst/>
                <a:latin typeface="+mn-lt"/>
                <a:ea typeface="+mn-ea"/>
                <a:cs typeface="+mn-cs"/>
                <a:sym typeface="Helvetica Neue"/>
              </a:rPr>
              <a:t>Any guesses as to what these numbers will be? Let’s dive into the data.</a:t>
            </a:r>
          </a:p>
          <a:p>
            <a:endParaRPr lang="en-US" sz="2200" dirty="0">
              <a:effectLst/>
              <a:latin typeface="+mn-lt"/>
              <a:ea typeface="+mn-ea"/>
              <a:cs typeface="+mn-cs"/>
              <a:sym typeface="Helvetica Neue"/>
            </a:endParaRPr>
          </a:p>
          <a:p>
            <a:r>
              <a:rPr lang="en-US" sz="2200" dirty="0">
                <a:effectLst/>
                <a:latin typeface="+mn-lt"/>
                <a:ea typeface="+mn-ea"/>
                <a:cs typeface="+mn-cs"/>
                <a:sym typeface="Helvetica Neue"/>
              </a:rPr>
              <a:t>According to the numbers, as you can see, the odds of dying as a driver in an automobile accident are 1 in 114. This data mostly reflects single-occupant vehicular accidents. The graphic on the right is for automobile passenger data, and it shows that the odds of dying as a passenger in an automobile accident are 1 in 645.</a:t>
            </a:r>
          </a:p>
          <a:p>
            <a:endParaRPr lang="en-US" dirty="0"/>
          </a:p>
        </p:txBody>
      </p:sp>
    </p:spTree>
    <p:extLst>
      <p:ext uri="{BB962C8B-B14F-4D97-AF65-F5344CB8AC3E}">
        <p14:creationId xmlns:p14="http://schemas.microsoft.com/office/powerpoint/2010/main" val="2108972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dirty="0">
                <a:effectLst/>
                <a:latin typeface="+mn-lt"/>
                <a:ea typeface="+mn-ea"/>
                <a:cs typeface="+mn-cs"/>
                <a:sym typeface="Helvetica Neue"/>
              </a:rPr>
              <a:t>That brings us to the odds of dying in an airplane accident. This graphic needed its own screen. As you can see here, the odds of dying in an airplane accident are 1 in 9,821.</a:t>
            </a:r>
          </a:p>
          <a:p>
            <a:endParaRPr lang="en-US" sz="2200" dirty="0">
              <a:effectLst/>
              <a:latin typeface="+mn-lt"/>
              <a:ea typeface="+mn-ea"/>
              <a:cs typeface="+mn-cs"/>
              <a:sym typeface="Helvetica Neue"/>
            </a:endParaRPr>
          </a:p>
          <a:p>
            <a:r>
              <a:rPr lang="en-US" sz="2200" dirty="0">
                <a:effectLst/>
                <a:latin typeface="+mn-lt"/>
                <a:ea typeface="+mn-ea"/>
                <a:cs typeface="+mn-cs"/>
                <a:sym typeface="Helvetica Neue"/>
              </a:rPr>
              <a:t>To wrap things up… while the recent events of Boeing’s 737 MAX airplanes have caused a lot of panic about the safety of flying, the data shows that airline incidents and fatalities have actually been on the decline and statistically you are </a:t>
            </a:r>
            <a:r>
              <a:rPr lang="en-US" sz="2200">
                <a:effectLst/>
                <a:latin typeface="+mn-lt"/>
                <a:ea typeface="+mn-ea"/>
                <a:cs typeface="+mn-cs"/>
                <a:sym typeface="Helvetica Neue"/>
              </a:rPr>
              <a:t>much safer </a:t>
            </a:r>
            <a:r>
              <a:rPr lang="en-US" sz="2200" dirty="0">
                <a:effectLst/>
                <a:latin typeface="+mn-lt"/>
                <a:ea typeface="+mn-ea"/>
                <a:cs typeface="+mn-cs"/>
                <a:sym typeface="Helvetica Neue"/>
              </a:rPr>
              <a:t>in an airplane than an automobile.</a:t>
            </a:r>
          </a:p>
          <a:p>
            <a:endParaRPr lang="en-US" dirty="0"/>
          </a:p>
        </p:txBody>
      </p:sp>
    </p:spTree>
    <p:extLst>
      <p:ext uri="{BB962C8B-B14F-4D97-AF65-F5344CB8AC3E}">
        <p14:creationId xmlns:p14="http://schemas.microsoft.com/office/powerpoint/2010/main" val="2535561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660384004_1290x1720.jpg"/>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6.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6.m4a"/><Relationship Id="rId7" Type="http://schemas.openxmlformats.org/officeDocument/2006/relationships/image" Target="../media/image7.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notesSlide" Target="../notesSlides/notesSlide5.xml"/><Relationship Id="rId5" Type="http://schemas.openxmlformats.org/officeDocument/2006/relationships/slideLayout" Target="../slideLayouts/slideLayout10.xml"/><Relationship Id="rId4" Type="http://schemas.openxmlformats.org/officeDocument/2006/relationships/audio" Target="../media/media6.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4177"/>
        </a:solidFill>
        <a:effectLst/>
      </p:bgPr>
    </p:bg>
    <p:spTree>
      <p:nvGrpSpPr>
        <p:cNvPr id="1" name=""/>
        <p:cNvGrpSpPr/>
        <p:nvPr/>
      </p:nvGrpSpPr>
      <p:grpSpPr>
        <a:xfrm>
          <a:off x="0" y="0"/>
          <a:ext cx="0" cy="0"/>
          <a:chOff x="0" y="0"/>
          <a:chExt cx="0" cy="0"/>
        </a:xfrm>
      </p:grpSpPr>
      <p:pic>
        <p:nvPicPr>
          <p:cNvPr id="151" name="Intro.pdf" descr="Intro.pdf"/>
          <p:cNvPicPr>
            <a:picLocks noChangeAspect="1"/>
          </p:cNvPicPr>
          <p:nvPr/>
        </p:nvPicPr>
        <p:blipFill>
          <a:blip r:embed="rId5"/>
          <a:stretch>
            <a:fillRect/>
          </a:stretch>
        </p:blipFill>
        <p:spPr>
          <a:xfrm>
            <a:off x="0" y="0"/>
            <a:ext cx="24384000" cy="13716000"/>
          </a:xfrm>
          <a:prstGeom prst="rect">
            <a:avLst/>
          </a:prstGeom>
          <a:ln w="12700">
            <a:miter lim="400000"/>
          </a:ln>
        </p:spPr>
      </p:pic>
      <p:pic>
        <p:nvPicPr>
          <p:cNvPr id="3" name="Slide 1" descr="Slide 1">
            <a:hlinkClick r:id="" action="ppaction://media"/>
            <a:extLst>
              <a:ext uri="{FF2B5EF4-FFF2-40B4-BE49-F238E27FC236}">
                <a16:creationId xmlns:a16="http://schemas.microsoft.com/office/drawing/2014/main" id="{8E1819D7-1AF5-0B42-A883-4BF7E507133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7623008" y="7146544"/>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advTm="6843">
        <p14:prism isContent="1" isInverted="1"/>
      </p:transition>
    </mc:Choice>
    <mc:Fallback xmlns="">
      <p:transition spd="med" advTm="6843">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57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5F5F5"/>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24567E-FE6D-FE43-994D-DE42D2AD282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536" y="0"/>
            <a:ext cx="24338928" cy="13716000"/>
          </a:xfrm>
          <a:prstGeom prst="rect">
            <a:avLst/>
          </a:prstGeom>
        </p:spPr>
      </p:pic>
      <p:pic>
        <p:nvPicPr>
          <p:cNvPr id="154" name="Screen Shot 2020-08-07 at 9.28.57 AM.png" descr="Screen Shot 2020-08-07 at 9.28.57 AM.png"/>
          <p:cNvPicPr>
            <a:picLocks noChangeAspect="1"/>
          </p:cNvPicPr>
          <p:nvPr/>
        </p:nvPicPr>
        <p:blipFill>
          <a:blip r:embed="rId6"/>
          <a:stretch>
            <a:fillRect/>
          </a:stretch>
        </p:blipFill>
        <p:spPr>
          <a:xfrm>
            <a:off x="16910248" y="-5755"/>
            <a:ext cx="7467601" cy="8877301"/>
          </a:xfrm>
          <a:prstGeom prst="rect">
            <a:avLst/>
          </a:prstGeom>
          <a:ln w="12700">
            <a:miter lim="400000"/>
          </a:ln>
        </p:spPr>
      </p:pic>
      <p:pic>
        <p:nvPicPr>
          <p:cNvPr id="4" name="Slide 2" descr="Slide 2">
            <a:hlinkClick r:id="" action="ppaction://media"/>
            <a:extLst>
              <a:ext uri="{FF2B5EF4-FFF2-40B4-BE49-F238E27FC236}">
                <a16:creationId xmlns:a16="http://schemas.microsoft.com/office/drawing/2014/main" id="{12256AC4-41FB-F14C-8C3F-3A30AA364CB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8208224" y="68580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4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D1300"/>
        </a:solidFill>
        <a:effectLst/>
      </p:bgPr>
    </p:bg>
    <p:spTree>
      <p:nvGrpSpPr>
        <p:cNvPr id="1" name=""/>
        <p:cNvGrpSpPr/>
        <p:nvPr/>
      </p:nvGrpSpPr>
      <p:grpSpPr>
        <a:xfrm>
          <a:off x="0" y="0"/>
          <a:ext cx="0" cy="0"/>
          <a:chOff x="0" y="0"/>
          <a:chExt cx="0" cy="0"/>
        </a:xfrm>
      </p:grpSpPr>
      <p:pic>
        <p:nvPicPr>
          <p:cNvPr id="156" name="737 MAX.pdf" descr="737 MAX.pdf"/>
          <p:cNvPicPr>
            <a:picLocks noChangeAspect="1"/>
          </p:cNvPicPr>
          <p:nvPr/>
        </p:nvPicPr>
        <p:blipFill>
          <a:blip r:embed="rId5"/>
          <a:stretch>
            <a:fillRect/>
          </a:stretch>
        </p:blipFill>
        <p:spPr>
          <a:xfrm>
            <a:off x="0" y="0"/>
            <a:ext cx="24384000" cy="13716000"/>
          </a:xfrm>
          <a:prstGeom prst="rect">
            <a:avLst/>
          </a:prstGeom>
          <a:ln w="12700">
            <a:miter lim="400000"/>
          </a:ln>
        </p:spPr>
      </p:pic>
      <p:pic>
        <p:nvPicPr>
          <p:cNvPr id="2" name="Slide 3" descr="Slide 3">
            <a:hlinkClick r:id="" action="ppaction://media"/>
            <a:extLst>
              <a:ext uri="{FF2B5EF4-FFF2-40B4-BE49-F238E27FC236}">
                <a16:creationId xmlns:a16="http://schemas.microsoft.com/office/drawing/2014/main" id="{7B12205D-41B5-A747-B7F9-2A10423A41D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7037792" y="7402576"/>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9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0C9D65C-8AF4-0149-BF97-77C4AF9120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24384000" cy="13716000"/>
          </a:xfrm>
          <a:prstGeom prst="rect">
            <a:avLst/>
          </a:prstGeom>
        </p:spPr>
      </p:pic>
      <p:pic>
        <p:nvPicPr>
          <p:cNvPr id="3" name="Slide 4" descr="Slide 4">
            <a:hlinkClick r:id="" action="ppaction://media"/>
            <a:extLst>
              <a:ext uri="{FF2B5EF4-FFF2-40B4-BE49-F238E27FC236}">
                <a16:creationId xmlns:a16="http://schemas.microsoft.com/office/drawing/2014/main" id="{A9966CC8-B907-5D43-A9E1-4589A6F9A46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7586432" y="64516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7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 name="Fatalaties 2.pdf" descr="Fatalaties 2.pdf"/>
          <p:cNvPicPr>
            <a:picLocks noChangeAspect="1"/>
          </p:cNvPicPr>
          <p:nvPr/>
        </p:nvPicPr>
        <p:blipFill>
          <a:blip r:embed="rId7"/>
          <a:stretch>
            <a:fillRect/>
          </a:stretch>
        </p:blipFill>
        <p:spPr>
          <a:xfrm>
            <a:off x="0" y="0"/>
            <a:ext cx="24384000" cy="13716000"/>
          </a:xfrm>
          <a:prstGeom prst="rect">
            <a:avLst/>
          </a:prstGeom>
          <a:ln w="12700">
            <a:miter lim="400000"/>
          </a:ln>
        </p:spPr>
      </p:pic>
      <p:pic>
        <p:nvPicPr>
          <p:cNvPr id="2" name="Slide 5" descr="Slide 5">
            <a:hlinkClick r:id="" action="ppaction://media"/>
            <a:extLst>
              <a:ext uri="{FF2B5EF4-FFF2-40B4-BE49-F238E27FC236}">
                <a16:creationId xmlns:a16="http://schemas.microsoft.com/office/drawing/2014/main" id="{CEB4C6AA-8BD2-1F4B-A412-8601BAA6E3B6}"/>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785600" y="6451600"/>
            <a:ext cx="812800" cy="812800"/>
          </a:xfrm>
          <a:prstGeom prst="rect">
            <a:avLst/>
          </a:prstGeom>
        </p:spPr>
      </p:pic>
      <p:pic>
        <p:nvPicPr>
          <p:cNvPr id="3" name="Slide 5" descr="Slide 5">
            <a:hlinkClick r:id="" action="ppaction://media"/>
            <a:extLst>
              <a:ext uri="{FF2B5EF4-FFF2-40B4-BE49-F238E27FC236}">
                <a16:creationId xmlns:a16="http://schemas.microsoft.com/office/drawing/2014/main" id="{56F68FA0-C6AF-AE45-BB20-2813B2EC1B40}"/>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28573984" y="72644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306"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537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Odds 1.pdf" descr="Odds 1.pdf"/>
          <p:cNvPicPr>
            <a:picLocks noChangeAspect="1"/>
          </p:cNvPicPr>
          <p:nvPr/>
        </p:nvPicPr>
        <p:blipFill>
          <a:blip r:embed="rId5"/>
          <a:stretch>
            <a:fillRect/>
          </a:stretch>
        </p:blipFill>
        <p:spPr>
          <a:xfrm>
            <a:off x="0" y="0"/>
            <a:ext cx="24384000" cy="13716000"/>
          </a:xfrm>
          <a:prstGeom prst="rect">
            <a:avLst/>
          </a:prstGeom>
          <a:ln w="12700">
            <a:miter lim="400000"/>
          </a:ln>
        </p:spPr>
      </p:pic>
      <p:pic>
        <p:nvPicPr>
          <p:cNvPr id="3" name="Slide 7" descr="Slide 7">
            <a:hlinkClick r:id="" action="ppaction://media"/>
            <a:extLst>
              <a:ext uri="{FF2B5EF4-FFF2-40B4-BE49-F238E27FC236}">
                <a16:creationId xmlns:a16="http://schemas.microsoft.com/office/drawing/2014/main" id="{B5A65AF9-ADAB-0B4C-B9D0-6A962C213D7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7586432" y="6209792"/>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2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 name="Odds 2.pdf" descr="Odds 2.pdf"/>
          <p:cNvPicPr>
            <a:picLocks noChangeAspect="1"/>
          </p:cNvPicPr>
          <p:nvPr/>
        </p:nvPicPr>
        <p:blipFill>
          <a:blip r:embed="rId5"/>
          <a:stretch>
            <a:fillRect/>
          </a:stretch>
        </p:blipFill>
        <p:spPr>
          <a:xfrm>
            <a:off x="0" y="0"/>
            <a:ext cx="24384000" cy="13716000"/>
          </a:xfrm>
          <a:prstGeom prst="rect">
            <a:avLst/>
          </a:prstGeom>
          <a:ln w="12700">
            <a:miter lim="400000"/>
          </a:ln>
        </p:spPr>
      </p:pic>
      <p:pic>
        <p:nvPicPr>
          <p:cNvPr id="2" name="Slide 8" descr="Slide 8">
            <a:hlinkClick r:id="" action="ppaction://media"/>
            <a:extLst>
              <a:ext uri="{FF2B5EF4-FFF2-40B4-BE49-F238E27FC236}">
                <a16:creationId xmlns:a16="http://schemas.microsoft.com/office/drawing/2014/main" id="{21D67610-30DD-2440-9A76-888D9CB80AE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7842464" y="718312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1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 name="Odds 3.pdf" descr="Odds 3.pdf"/>
          <p:cNvPicPr>
            <a:picLocks noChangeAspect="1"/>
          </p:cNvPicPr>
          <p:nvPr/>
        </p:nvPicPr>
        <p:blipFill>
          <a:blip r:embed="rId5"/>
          <a:stretch>
            <a:fillRect/>
          </a:stretch>
        </p:blipFill>
        <p:spPr>
          <a:xfrm>
            <a:off x="0" y="0"/>
            <a:ext cx="24384000" cy="13716000"/>
          </a:xfrm>
          <a:prstGeom prst="rect">
            <a:avLst/>
          </a:prstGeom>
          <a:ln w="12700">
            <a:miter lim="400000"/>
          </a:ln>
        </p:spPr>
      </p:pic>
      <p:pic>
        <p:nvPicPr>
          <p:cNvPr id="3" name="Slide 9" descr="Slide 9">
            <a:hlinkClick r:id="" action="ppaction://media"/>
            <a:extLst>
              <a:ext uri="{FF2B5EF4-FFF2-40B4-BE49-F238E27FC236}">
                <a16:creationId xmlns:a16="http://schemas.microsoft.com/office/drawing/2014/main" id="{58E1D92B-50F4-1241-8928-C4527EF9DDF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9598112" y="7022592"/>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prism isContent="1" isInverted="1"/>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9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106</TotalTime>
  <Words>772</Words>
  <Application>Microsoft Macintosh PowerPoint</Application>
  <PresentationFormat>Custom</PresentationFormat>
  <Paragraphs>16</Paragraphs>
  <Slides>8</Slides>
  <Notes>8</Notes>
  <HiddenSlides>0</HiddenSlides>
  <MMClips>9</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Helvetica Neue</vt:lpstr>
      <vt:lpstr>Helvetica Neue Medium</vt:lpstr>
      <vt:lpstr>21_BasicWhite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Anderson, Christopher</cp:lastModifiedBy>
  <cp:revision>15</cp:revision>
  <dcterms:modified xsi:type="dcterms:W3CDTF">2020-08-08T16:47:28Z</dcterms:modified>
</cp:coreProperties>
</file>